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9FF56C-31B3-49A2-8C3B-6BF58F76C59E}" type="doc">
      <dgm:prSet loTypeId="urn:microsoft.com/office/officeart/2005/8/layout/funnel1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ES"/>
        </a:p>
      </dgm:t>
    </dgm:pt>
    <dgm:pt modelId="{F81A1223-7BEF-4D83-B9A5-23E5810BC198}">
      <dgm:prSet phldrT="[Texto]" custT="1"/>
      <dgm:spPr>
        <a:solidFill>
          <a:schemeClr val="accent3"/>
        </a:solidFill>
      </dgm:spPr>
      <dgm:t>
        <a:bodyPr/>
        <a:lstStyle/>
        <a:p>
          <a:r>
            <a:rPr lang="es-ES" sz="1400" b="1" dirty="0" smtClean="0">
              <a:solidFill>
                <a:schemeClr val="tx1"/>
              </a:solidFill>
            </a:rPr>
            <a:t>Llegan a las I.E, de manera suficiente, en buen estado físico y de manera oportuna</a:t>
          </a:r>
          <a:endParaRPr lang="es-ES" sz="1400" b="1" dirty="0">
            <a:solidFill>
              <a:schemeClr val="tx1"/>
            </a:solidFill>
          </a:endParaRPr>
        </a:p>
      </dgm:t>
    </dgm:pt>
    <dgm:pt modelId="{070EFE52-7BDD-4E52-8320-16907B28342B}" type="parTrans" cxnId="{D4F43F62-8BED-44F4-B056-0616519CC23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6E638420-0563-44BC-BEC3-EA5A33B02288}" type="sibTrans" cxnId="{D4F43F62-8BED-44F4-B056-0616519CC23D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EDE50B22-1469-4E09-A1C1-A991CF7DE91C}">
      <dgm:prSet phldrT="[Texto]" custT="1"/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</a:rPr>
            <a:t>Material educativo pertinente, entregado oportunamente y usado pedagógicamente en los tres niveles</a:t>
          </a:r>
          <a:endParaRPr lang="es-ES" sz="1600" dirty="0">
            <a:solidFill>
              <a:schemeClr val="tx1"/>
            </a:solidFill>
          </a:endParaRPr>
        </a:p>
      </dgm:t>
    </dgm:pt>
    <dgm:pt modelId="{E6046E42-1AED-4DCF-AB67-85595AE74A99}" type="parTrans" cxnId="{16DCBC3B-13F6-494D-B44F-515724D33C05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06A35744-3229-42C0-BD61-C5EA341BA931}" type="sibTrans" cxnId="{16DCBC3B-13F6-494D-B44F-515724D33C05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AAF3C5C6-5A84-4A41-A32F-98888846D1B8}">
      <dgm:prSet phldrT="[Texto]" custT="1"/>
      <dgm:spPr/>
      <dgm:t>
        <a:bodyPr/>
        <a:lstStyle/>
        <a:p>
          <a:r>
            <a:rPr lang="es-ES" sz="1400" b="1" dirty="0" smtClean="0"/>
            <a:t>Están en un lugar accesible y docentes los usan en las actividades de aprendizaje</a:t>
          </a:r>
          <a:endParaRPr lang="es-ES" sz="1400" b="1" dirty="0">
            <a:solidFill>
              <a:schemeClr val="bg1"/>
            </a:solidFill>
          </a:endParaRPr>
        </a:p>
      </dgm:t>
    </dgm:pt>
    <dgm:pt modelId="{CA3929B7-301B-4FBC-BCD6-A7ABC6CAEB82}" type="parTrans" cxnId="{57BC2EFB-A5AB-4E86-A4F6-283B94C05FD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B49D485-6811-4B7D-A62A-1F9B33B8B463}" type="sibTrans" cxnId="{57BC2EFB-A5AB-4E86-A4F6-283B94C05FD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01F43AC-71CC-4596-B401-4482F46872F0}">
      <dgm:prSet phldrT="[Texto]" custT="1"/>
      <dgm:spPr>
        <a:solidFill>
          <a:schemeClr val="accent2"/>
        </a:solidFill>
      </dgm:spPr>
      <dgm:t>
        <a:bodyPr/>
        <a:lstStyle/>
        <a:p>
          <a:r>
            <a:rPr lang="es-ES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Responden a criterios de calidad</a:t>
          </a:r>
          <a:endParaRPr lang="es-ES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7B26D4-0A93-4422-9343-5B176900719A}" type="parTrans" cxnId="{C40B1677-1978-4726-9C6F-DFE957DC63B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BA4874F-F0C9-4B57-ADF0-7DD6D72DA616}" type="sibTrans" cxnId="{C40B1677-1978-4726-9C6F-DFE957DC63B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1900D0-23D2-4633-85BE-E3A4E19EC049}" type="pres">
      <dgm:prSet presAssocID="{FB9FF56C-31B3-49A2-8C3B-6BF58F76C59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CA6C4383-6B2F-4B74-B711-2CE66619B2E6}" type="pres">
      <dgm:prSet presAssocID="{FB9FF56C-31B3-49A2-8C3B-6BF58F76C59E}" presName="ellipse" presStyleLbl="trBgShp" presStyleIdx="0" presStyleCnt="1"/>
      <dgm:spPr/>
    </dgm:pt>
    <dgm:pt modelId="{425FD0E0-9CAB-4539-B47B-725D7F3BDA61}" type="pres">
      <dgm:prSet presAssocID="{FB9FF56C-31B3-49A2-8C3B-6BF58F76C59E}" presName="arrow1" presStyleLbl="fgShp" presStyleIdx="0" presStyleCnt="1"/>
      <dgm:spPr/>
    </dgm:pt>
    <dgm:pt modelId="{A8E0B6F7-F15B-42E8-BBCD-014B85AB8ABD}" type="pres">
      <dgm:prSet presAssocID="{FB9FF56C-31B3-49A2-8C3B-6BF58F76C59E}" presName="rectangle" presStyleLbl="revTx" presStyleIdx="0" presStyleCnt="1" custScaleX="148093" custLinFactNeighborX="1033" custLinFactNeighborY="2620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0C5BBF-B129-423F-8B64-9C5F6E3B36EA}" type="pres">
      <dgm:prSet presAssocID="{F01F43AC-71CC-4596-B401-4482F46872F0}" presName="item1" presStyleLbl="node1" presStyleIdx="0" presStyleCnt="3" custScaleX="192816" custScaleY="167093" custLinFactNeighborX="-18750" custLinFactNeighborY="128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6968E8-63AC-435A-B022-A22F5C1BA67C}" type="pres">
      <dgm:prSet presAssocID="{F81A1223-7BEF-4D83-B9A5-23E5810BC198}" presName="item2" presStyleLbl="node1" presStyleIdx="1" presStyleCnt="3" custScaleX="170423" custScaleY="152779" custLinFactNeighborX="-41609" custLinFactNeighborY="-3649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90754E-BF42-4AEF-B08A-A62B2261DB6E}" type="pres">
      <dgm:prSet presAssocID="{EDE50B22-1469-4E09-A1C1-A991CF7DE91C}" presName="item3" presStyleLbl="node1" presStyleIdx="2" presStyleCnt="3" custScaleX="188777" custScaleY="158476" custLinFactNeighborX="52587" custLinFactNeighborY="-947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4A0522-55A7-4423-B2BA-0573F03A92D7}" type="pres">
      <dgm:prSet presAssocID="{FB9FF56C-31B3-49A2-8C3B-6BF58F76C59E}" presName="funnel" presStyleLbl="trAlignAcc1" presStyleIdx="0" presStyleCnt="1" custScaleX="142857" custScaleY="134648" custLinFactNeighborX="-2353" custLinFactNeighborY="-1231"/>
      <dgm:spPr/>
    </dgm:pt>
  </dgm:ptLst>
  <dgm:cxnLst>
    <dgm:cxn modelId="{D4F43F62-8BED-44F4-B056-0616519CC23D}" srcId="{FB9FF56C-31B3-49A2-8C3B-6BF58F76C59E}" destId="{F81A1223-7BEF-4D83-B9A5-23E5810BC198}" srcOrd="2" destOrd="0" parTransId="{070EFE52-7BDD-4E52-8320-16907B28342B}" sibTransId="{6E638420-0563-44BC-BEC3-EA5A33B02288}"/>
    <dgm:cxn modelId="{375D1C18-7C33-440C-B62C-236E737964D6}" type="presOf" srcId="{EDE50B22-1469-4E09-A1C1-A991CF7DE91C}" destId="{A8E0B6F7-F15B-42E8-BBCD-014B85AB8ABD}" srcOrd="0" destOrd="0" presId="urn:microsoft.com/office/officeart/2005/8/layout/funnel1"/>
    <dgm:cxn modelId="{E79F7C9A-9864-4C1E-A059-C07B3C9160F2}" type="presOf" srcId="{FB9FF56C-31B3-49A2-8C3B-6BF58F76C59E}" destId="{C61900D0-23D2-4633-85BE-E3A4E19EC049}" srcOrd="0" destOrd="0" presId="urn:microsoft.com/office/officeart/2005/8/layout/funnel1"/>
    <dgm:cxn modelId="{94F32542-4E1C-4C25-B177-5DAD55B49497}" type="presOf" srcId="{F81A1223-7BEF-4D83-B9A5-23E5810BC198}" destId="{8D0C5BBF-B129-423F-8B64-9C5F6E3B36EA}" srcOrd="0" destOrd="0" presId="urn:microsoft.com/office/officeart/2005/8/layout/funnel1"/>
    <dgm:cxn modelId="{16DCBC3B-13F6-494D-B44F-515724D33C05}" srcId="{FB9FF56C-31B3-49A2-8C3B-6BF58F76C59E}" destId="{EDE50B22-1469-4E09-A1C1-A991CF7DE91C}" srcOrd="3" destOrd="0" parTransId="{E6046E42-1AED-4DCF-AB67-85595AE74A99}" sibTransId="{06A35744-3229-42C0-BD61-C5EA341BA931}"/>
    <dgm:cxn modelId="{7EAED496-218E-4482-9165-0A26CCED5003}" type="presOf" srcId="{AAF3C5C6-5A84-4A41-A32F-98888846D1B8}" destId="{3890754E-BF42-4AEF-B08A-A62B2261DB6E}" srcOrd="0" destOrd="0" presId="urn:microsoft.com/office/officeart/2005/8/layout/funnel1"/>
    <dgm:cxn modelId="{57BC2EFB-A5AB-4E86-A4F6-283B94C05FD9}" srcId="{FB9FF56C-31B3-49A2-8C3B-6BF58F76C59E}" destId="{AAF3C5C6-5A84-4A41-A32F-98888846D1B8}" srcOrd="0" destOrd="0" parTransId="{CA3929B7-301B-4FBC-BCD6-A7ABC6CAEB82}" sibTransId="{1B49D485-6811-4B7D-A62A-1F9B33B8B463}"/>
    <dgm:cxn modelId="{6658BE29-4A0D-428E-B4A7-221B26A5A9AF}" type="presOf" srcId="{F01F43AC-71CC-4596-B401-4482F46872F0}" destId="{E06968E8-63AC-435A-B022-A22F5C1BA67C}" srcOrd="0" destOrd="0" presId="urn:microsoft.com/office/officeart/2005/8/layout/funnel1"/>
    <dgm:cxn modelId="{C40B1677-1978-4726-9C6F-DFE957DC63B1}" srcId="{FB9FF56C-31B3-49A2-8C3B-6BF58F76C59E}" destId="{F01F43AC-71CC-4596-B401-4482F46872F0}" srcOrd="1" destOrd="0" parTransId="{347B26D4-0A93-4422-9343-5B176900719A}" sibTransId="{9BA4874F-F0C9-4B57-ADF0-7DD6D72DA616}"/>
    <dgm:cxn modelId="{5ED6C067-8C68-4A9E-80E2-BE7F1898C34E}" type="presParOf" srcId="{C61900D0-23D2-4633-85BE-E3A4E19EC049}" destId="{CA6C4383-6B2F-4B74-B711-2CE66619B2E6}" srcOrd="0" destOrd="0" presId="urn:microsoft.com/office/officeart/2005/8/layout/funnel1"/>
    <dgm:cxn modelId="{B7E1B0B1-0442-40F0-9E45-CB92253FE76A}" type="presParOf" srcId="{C61900D0-23D2-4633-85BE-E3A4E19EC049}" destId="{425FD0E0-9CAB-4539-B47B-725D7F3BDA61}" srcOrd="1" destOrd="0" presId="urn:microsoft.com/office/officeart/2005/8/layout/funnel1"/>
    <dgm:cxn modelId="{94C3FC9E-BA61-4FF2-A5A6-CD5F69A66547}" type="presParOf" srcId="{C61900D0-23D2-4633-85BE-E3A4E19EC049}" destId="{A8E0B6F7-F15B-42E8-BBCD-014B85AB8ABD}" srcOrd="2" destOrd="0" presId="urn:microsoft.com/office/officeart/2005/8/layout/funnel1"/>
    <dgm:cxn modelId="{315DBC59-31A3-4F0C-862A-1274E2DAF078}" type="presParOf" srcId="{C61900D0-23D2-4633-85BE-E3A4E19EC049}" destId="{8D0C5BBF-B129-423F-8B64-9C5F6E3B36EA}" srcOrd="3" destOrd="0" presId="urn:microsoft.com/office/officeart/2005/8/layout/funnel1"/>
    <dgm:cxn modelId="{7008754B-A0A4-42A9-A565-E6703F4F2914}" type="presParOf" srcId="{C61900D0-23D2-4633-85BE-E3A4E19EC049}" destId="{E06968E8-63AC-435A-B022-A22F5C1BA67C}" srcOrd="4" destOrd="0" presId="urn:microsoft.com/office/officeart/2005/8/layout/funnel1"/>
    <dgm:cxn modelId="{3C793FDA-0F8D-4549-97C8-EF8FA41CAFC8}" type="presParOf" srcId="{C61900D0-23D2-4633-85BE-E3A4E19EC049}" destId="{3890754E-BF42-4AEF-B08A-A62B2261DB6E}" srcOrd="5" destOrd="0" presId="urn:microsoft.com/office/officeart/2005/8/layout/funnel1"/>
    <dgm:cxn modelId="{0A395C5A-51A1-418C-8391-F3C619343039}" type="presParOf" srcId="{C61900D0-23D2-4633-85BE-E3A4E19EC049}" destId="{014A0522-55A7-4423-B2BA-0573F03A92D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E05DCF-7DC2-4FE1-ADE8-C94C47F553A3}" type="doc">
      <dgm:prSet loTypeId="urn:microsoft.com/office/officeart/2005/8/layout/hProcess9" loCatId="process" qsTypeId="urn:microsoft.com/office/officeart/2005/8/quickstyle/simple1" qsCatId="simple" csTypeId="urn:microsoft.com/office/officeart/2005/8/colors/colorful1#6" csCatId="colorful" phldr="1"/>
      <dgm:spPr/>
    </dgm:pt>
    <dgm:pt modelId="{A332E41B-3DDF-48A2-BAF1-49161F90618A}">
      <dgm:prSet phldrT="[Texto]"/>
      <dgm:spPr/>
      <dgm:t>
        <a:bodyPr/>
        <a:lstStyle/>
        <a:p>
          <a:r>
            <a: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Mejora en el proceso de producción</a:t>
          </a:r>
          <a:endParaRPr lang="es-E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4D0796-ACEE-4B38-A86D-3D2E76050727}" type="parTrans" cxnId="{D766396B-917A-48EE-9A00-E084A10909AA}">
      <dgm:prSet/>
      <dgm:spPr/>
      <dgm:t>
        <a:bodyPr/>
        <a:lstStyle/>
        <a:p>
          <a:endParaRPr lang="es-ES"/>
        </a:p>
      </dgm:t>
    </dgm:pt>
    <dgm:pt modelId="{9886F9FE-EAB8-4D7D-8EC7-8773BA2052D5}" type="sibTrans" cxnId="{D766396B-917A-48EE-9A00-E084A10909AA}">
      <dgm:prSet/>
      <dgm:spPr/>
      <dgm:t>
        <a:bodyPr/>
        <a:lstStyle/>
        <a:p>
          <a:endParaRPr lang="es-ES"/>
        </a:p>
      </dgm:t>
    </dgm:pt>
    <dgm:pt modelId="{0113D8F4-3672-45C3-A30F-A75809BDDBD8}">
      <dgm:prSet phldrT="[Texto]"/>
      <dgm:spPr/>
      <dgm:t>
        <a:bodyPr/>
        <a:lstStyle/>
        <a:p>
          <a:r>
            <a: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Mejora en el proceso de distribución</a:t>
          </a:r>
          <a:endParaRPr lang="es-E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668356-220A-4D00-9F81-D3234156EBD4}" type="parTrans" cxnId="{D4AA511F-9CB7-4B47-AF5D-3AFABF81EB93}">
      <dgm:prSet/>
      <dgm:spPr/>
      <dgm:t>
        <a:bodyPr/>
        <a:lstStyle/>
        <a:p>
          <a:endParaRPr lang="es-ES"/>
        </a:p>
      </dgm:t>
    </dgm:pt>
    <dgm:pt modelId="{632D5575-C037-417C-B0E9-0F276CF06668}" type="sibTrans" cxnId="{D4AA511F-9CB7-4B47-AF5D-3AFABF81EB93}">
      <dgm:prSet/>
      <dgm:spPr/>
      <dgm:t>
        <a:bodyPr/>
        <a:lstStyle/>
        <a:p>
          <a:endParaRPr lang="es-ES"/>
        </a:p>
      </dgm:t>
    </dgm:pt>
    <dgm:pt modelId="{77BCD5F2-9F3C-4EBB-BB1A-CD40C1D0254D}">
      <dgm:prSet phldrT="[Texto]"/>
      <dgm:spPr/>
      <dgm:t>
        <a:bodyPr/>
        <a:lstStyle/>
        <a:p>
          <a:r>
            <a: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Mejora las capacidades de uso en el aula</a:t>
          </a:r>
          <a:endParaRPr lang="es-E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EDEA6F-FA5C-47D7-8933-E9F898CDCD76}" type="parTrans" cxnId="{1D9A9FA1-8ACD-4632-A5D6-76826A9232BD}">
      <dgm:prSet/>
      <dgm:spPr/>
      <dgm:t>
        <a:bodyPr/>
        <a:lstStyle/>
        <a:p>
          <a:endParaRPr lang="es-ES"/>
        </a:p>
      </dgm:t>
    </dgm:pt>
    <dgm:pt modelId="{82ACAA05-4F5E-4B81-9495-F8FBED023966}" type="sibTrans" cxnId="{1D9A9FA1-8ACD-4632-A5D6-76826A9232BD}">
      <dgm:prSet/>
      <dgm:spPr/>
      <dgm:t>
        <a:bodyPr/>
        <a:lstStyle/>
        <a:p>
          <a:endParaRPr lang="es-ES"/>
        </a:p>
      </dgm:t>
    </dgm:pt>
    <dgm:pt modelId="{9E0105FE-C387-45AA-85CB-5DD084F40202}" type="pres">
      <dgm:prSet presAssocID="{5BE05DCF-7DC2-4FE1-ADE8-C94C47F553A3}" presName="CompostProcess" presStyleCnt="0">
        <dgm:presLayoutVars>
          <dgm:dir/>
          <dgm:resizeHandles val="exact"/>
        </dgm:presLayoutVars>
      </dgm:prSet>
      <dgm:spPr/>
    </dgm:pt>
    <dgm:pt modelId="{4E4C0689-E65B-476A-9306-C9985FE28531}" type="pres">
      <dgm:prSet presAssocID="{5BE05DCF-7DC2-4FE1-ADE8-C94C47F553A3}" presName="arrow" presStyleLbl="bgShp" presStyleIdx="0" presStyleCnt="1"/>
      <dgm:spPr/>
    </dgm:pt>
    <dgm:pt modelId="{00111EF2-1E80-49B6-84EC-BEB0ABFF6395}" type="pres">
      <dgm:prSet presAssocID="{5BE05DCF-7DC2-4FE1-ADE8-C94C47F553A3}" presName="linearProcess" presStyleCnt="0"/>
      <dgm:spPr/>
    </dgm:pt>
    <dgm:pt modelId="{73B31CF0-EDA2-4008-8500-9C7E472DB5EF}" type="pres">
      <dgm:prSet presAssocID="{A332E41B-3DDF-48A2-BAF1-49161F90618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9F42478-BC88-473A-B618-C8EBED28E7DC}" type="pres">
      <dgm:prSet presAssocID="{9886F9FE-EAB8-4D7D-8EC7-8773BA2052D5}" presName="sibTrans" presStyleCnt="0"/>
      <dgm:spPr/>
    </dgm:pt>
    <dgm:pt modelId="{830DFFCD-3C84-4AF7-BDAA-C12B3BE4BEFD}" type="pres">
      <dgm:prSet presAssocID="{0113D8F4-3672-45C3-A30F-A75809BDDBD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08C31C1-5C2D-4842-A3B7-184F36D18DCA}" type="pres">
      <dgm:prSet presAssocID="{632D5575-C037-417C-B0E9-0F276CF06668}" presName="sibTrans" presStyleCnt="0"/>
      <dgm:spPr/>
    </dgm:pt>
    <dgm:pt modelId="{100C6FBA-3E93-44BE-AF09-22018660C780}" type="pres">
      <dgm:prSet presAssocID="{77BCD5F2-9F3C-4EBB-BB1A-CD40C1D0254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32CD215-06A0-41EA-B809-BDF0BB42A380}" type="presOf" srcId="{5BE05DCF-7DC2-4FE1-ADE8-C94C47F553A3}" destId="{9E0105FE-C387-45AA-85CB-5DD084F40202}" srcOrd="0" destOrd="0" presId="urn:microsoft.com/office/officeart/2005/8/layout/hProcess9"/>
    <dgm:cxn modelId="{D766396B-917A-48EE-9A00-E084A10909AA}" srcId="{5BE05DCF-7DC2-4FE1-ADE8-C94C47F553A3}" destId="{A332E41B-3DDF-48A2-BAF1-49161F90618A}" srcOrd="0" destOrd="0" parTransId="{C84D0796-ACEE-4B38-A86D-3D2E76050727}" sibTransId="{9886F9FE-EAB8-4D7D-8EC7-8773BA2052D5}"/>
    <dgm:cxn modelId="{100923B8-547B-477C-8A31-C4884A1A3016}" type="presOf" srcId="{0113D8F4-3672-45C3-A30F-A75809BDDBD8}" destId="{830DFFCD-3C84-4AF7-BDAA-C12B3BE4BEFD}" srcOrd="0" destOrd="0" presId="urn:microsoft.com/office/officeart/2005/8/layout/hProcess9"/>
    <dgm:cxn modelId="{3EF9142C-5F4A-4680-A2F2-BA1A6DCD88A3}" type="presOf" srcId="{77BCD5F2-9F3C-4EBB-BB1A-CD40C1D0254D}" destId="{100C6FBA-3E93-44BE-AF09-22018660C780}" srcOrd="0" destOrd="0" presId="urn:microsoft.com/office/officeart/2005/8/layout/hProcess9"/>
    <dgm:cxn modelId="{DE1DE8D7-258D-48F5-A4CA-93ACCB5E7462}" type="presOf" srcId="{A332E41B-3DDF-48A2-BAF1-49161F90618A}" destId="{73B31CF0-EDA2-4008-8500-9C7E472DB5EF}" srcOrd="0" destOrd="0" presId="urn:microsoft.com/office/officeart/2005/8/layout/hProcess9"/>
    <dgm:cxn modelId="{D4AA511F-9CB7-4B47-AF5D-3AFABF81EB93}" srcId="{5BE05DCF-7DC2-4FE1-ADE8-C94C47F553A3}" destId="{0113D8F4-3672-45C3-A30F-A75809BDDBD8}" srcOrd="1" destOrd="0" parTransId="{E9668356-220A-4D00-9F81-D3234156EBD4}" sibTransId="{632D5575-C037-417C-B0E9-0F276CF06668}"/>
    <dgm:cxn modelId="{1D9A9FA1-8ACD-4632-A5D6-76826A9232BD}" srcId="{5BE05DCF-7DC2-4FE1-ADE8-C94C47F553A3}" destId="{77BCD5F2-9F3C-4EBB-BB1A-CD40C1D0254D}" srcOrd="2" destOrd="0" parTransId="{64EDEA6F-FA5C-47D7-8933-E9F898CDCD76}" sibTransId="{82ACAA05-4F5E-4B81-9495-F8FBED023966}"/>
    <dgm:cxn modelId="{C067656C-EF02-470C-9A34-9594D186BDF8}" type="presParOf" srcId="{9E0105FE-C387-45AA-85CB-5DD084F40202}" destId="{4E4C0689-E65B-476A-9306-C9985FE28531}" srcOrd="0" destOrd="0" presId="urn:microsoft.com/office/officeart/2005/8/layout/hProcess9"/>
    <dgm:cxn modelId="{F061B0E9-E29A-4A5D-926C-33097E8C4742}" type="presParOf" srcId="{9E0105FE-C387-45AA-85CB-5DD084F40202}" destId="{00111EF2-1E80-49B6-84EC-BEB0ABFF6395}" srcOrd="1" destOrd="0" presId="urn:microsoft.com/office/officeart/2005/8/layout/hProcess9"/>
    <dgm:cxn modelId="{4A6775F5-310D-474A-92E6-34FBC87B7881}" type="presParOf" srcId="{00111EF2-1E80-49B6-84EC-BEB0ABFF6395}" destId="{73B31CF0-EDA2-4008-8500-9C7E472DB5EF}" srcOrd="0" destOrd="0" presId="urn:microsoft.com/office/officeart/2005/8/layout/hProcess9"/>
    <dgm:cxn modelId="{23ED0773-C468-4F9D-946C-BEB3368FD8C0}" type="presParOf" srcId="{00111EF2-1E80-49B6-84EC-BEB0ABFF6395}" destId="{59F42478-BC88-473A-B618-C8EBED28E7DC}" srcOrd="1" destOrd="0" presId="urn:microsoft.com/office/officeart/2005/8/layout/hProcess9"/>
    <dgm:cxn modelId="{61C7F3B1-C1F0-4C84-B69D-50C72E9FED48}" type="presParOf" srcId="{00111EF2-1E80-49B6-84EC-BEB0ABFF6395}" destId="{830DFFCD-3C84-4AF7-BDAA-C12B3BE4BEFD}" srcOrd="2" destOrd="0" presId="urn:microsoft.com/office/officeart/2005/8/layout/hProcess9"/>
    <dgm:cxn modelId="{ADDCD250-750F-4210-A401-CC0DAFAD6986}" type="presParOf" srcId="{00111EF2-1E80-49B6-84EC-BEB0ABFF6395}" destId="{B08C31C1-5C2D-4842-A3B7-184F36D18DCA}" srcOrd="3" destOrd="0" presId="urn:microsoft.com/office/officeart/2005/8/layout/hProcess9"/>
    <dgm:cxn modelId="{4A134824-CA59-4FA2-AFAF-B83002978F24}" type="presParOf" srcId="{00111EF2-1E80-49B6-84EC-BEB0ABFF6395}" destId="{100C6FBA-3E93-44BE-AF09-22018660C78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6C4383-6B2F-4B74-B711-2CE66619B2E6}">
      <dsp:nvSpPr>
        <dsp:cNvPr id="0" name=""/>
        <dsp:cNvSpPr/>
      </dsp:nvSpPr>
      <dsp:spPr>
        <a:xfrm>
          <a:off x="814523" y="849625"/>
          <a:ext cx="2976588" cy="103372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5FD0E0-9CAB-4539-B47B-725D7F3BDA61}">
      <dsp:nvSpPr>
        <dsp:cNvPr id="0" name=""/>
        <dsp:cNvSpPr/>
      </dsp:nvSpPr>
      <dsp:spPr>
        <a:xfrm>
          <a:off x="2019003" y="3380879"/>
          <a:ext cx="576858" cy="369189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E0B6F7-F15B-42E8-BBCD-014B85AB8ABD}">
      <dsp:nvSpPr>
        <dsp:cNvPr id="0" name=""/>
        <dsp:cNvSpPr/>
      </dsp:nvSpPr>
      <dsp:spPr>
        <a:xfrm>
          <a:off x="285747" y="3857651"/>
          <a:ext cx="4100576" cy="6922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Material educativo pertinente, entregado oportunamente y usado pedagógicamente en los tres niveles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285747" y="3857651"/>
        <a:ext cx="4100576" cy="692229"/>
      </dsp:txXfrm>
    </dsp:sp>
    <dsp:sp modelId="{8D0C5BBF-B129-423F-8B64-9C5F6E3B36EA}">
      <dsp:nvSpPr>
        <dsp:cNvPr id="0" name=""/>
        <dsp:cNvSpPr/>
      </dsp:nvSpPr>
      <dsp:spPr>
        <a:xfrm>
          <a:off x="1220145" y="1748551"/>
          <a:ext cx="2002095" cy="1735001"/>
        </a:xfrm>
        <a:prstGeom prst="ellipse">
          <a:avLst/>
        </a:prstGeom>
        <a:solidFill>
          <a:schemeClr val="accent3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</a:rPr>
            <a:t>Llegan a las I.E, de manera suficiente, en buen estado físico y de manera oportuna</a:t>
          </a:r>
          <a:endParaRPr lang="es-ES" sz="1400" b="1" kern="1200" dirty="0">
            <a:solidFill>
              <a:schemeClr val="tx1"/>
            </a:solidFill>
          </a:endParaRPr>
        </a:p>
      </dsp:txBody>
      <dsp:txXfrm>
        <a:off x="1513345" y="2002636"/>
        <a:ext cx="1415695" cy="1226831"/>
      </dsp:txXfrm>
    </dsp:sp>
    <dsp:sp modelId="{E06968E8-63AC-435A-B022-A22F5C1BA67C}">
      <dsp:nvSpPr>
        <dsp:cNvPr id="0" name=""/>
        <dsp:cNvSpPr/>
      </dsp:nvSpPr>
      <dsp:spPr>
        <a:xfrm>
          <a:off x="356054" y="531225"/>
          <a:ext cx="1769578" cy="1586372"/>
        </a:xfrm>
        <a:prstGeom prst="ellipse">
          <a:avLst/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Responden a criterios de calidad</a:t>
          </a:r>
          <a:endParaRPr lang="es-ES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5203" y="763544"/>
        <a:ext cx="1251280" cy="1121734"/>
      </dsp:txXfrm>
    </dsp:sp>
    <dsp:sp modelId="{3890754E-BF42-4AEF-B08A-A62B2261DB6E}">
      <dsp:nvSpPr>
        <dsp:cNvPr id="0" name=""/>
        <dsp:cNvSpPr/>
      </dsp:nvSpPr>
      <dsp:spPr>
        <a:xfrm>
          <a:off x="2300264" y="531222"/>
          <a:ext cx="1960156" cy="164552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Están en un lugar accesible y docentes los usan en las actividades de aprendizaje</a:t>
          </a:r>
          <a:endParaRPr lang="es-ES" sz="1400" b="1" kern="1200" dirty="0">
            <a:solidFill>
              <a:schemeClr val="bg1"/>
            </a:solidFill>
          </a:endParaRPr>
        </a:p>
      </dsp:txBody>
      <dsp:txXfrm>
        <a:off x="2587322" y="772204"/>
        <a:ext cx="1386040" cy="1163563"/>
      </dsp:txXfrm>
    </dsp:sp>
    <dsp:sp modelId="{014A0522-55A7-4423-B2BA-0573F03A92D7}">
      <dsp:nvSpPr>
        <dsp:cNvPr id="0" name=""/>
        <dsp:cNvSpPr/>
      </dsp:nvSpPr>
      <dsp:spPr>
        <a:xfrm>
          <a:off x="0" y="243195"/>
          <a:ext cx="4614861" cy="347974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C0689-E65B-476A-9306-C9985FE28531}">
      <dsp:nvSpPr>
        <dsp:cNvPr id="0" name=""/>
        <dsp:cNvSpPr/>
      </dsp:nvSpPr>
      <dsp:spPr>
        <a:xfrm>
          <a:off x="271462" y="0"/>
          <a:ext cx="3076578" cy="264320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B31CF0-EDA2-4008-8500-9C7E472DB5EF}">
      <dsp:nvSpPr>
        <dsp:cNvPr id="0" name=""/>
        <dsp:cNvSpPr/>
      </dsp:nvSpPr>
      <dsp:spPr>
        <a:xfrm>
          <a:off x="3888" y="792961"/>
          <a:ext cx="1165027" cy="10572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Mejora en el proceso de producción</a:t>
          </a:r>
          <a:endParaRPr lang="es-ES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500" y="844573"/>
        <a:ext cx="1061803" cy="954058"/>
      </dsp:txXfrm>
    </dsp:sp>
    <dsp:sp modelId="{830DFFCD-3C84-4AF7-BDAA-C12B3BE4BEFD}">
      <dsp:nvSpPr>
        <dsp:cNvPr id="0" name=""/>
        <dsp:cNvSpPr/>
      </dsp:nvSpPr>
      <dsp:spPr>
        <a:xfrm>
          <a:off x="1227238" y="792961"/>
          <a:ext cx="1165027" cy="10572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Mejora en el proceso de distribución</a:t>
          </a:r>
          <a:endParaRPr lang="es-ES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78850" y="844573"/>
        <a:ext cx="1061803" cy="954058"/>
      </dsp:txXfrm>
    </dsp:sp>
    <dsp:sp modelId="{100C6FBA-3E93-44BE-AF09-22018660C780}">
      <dsp:nvSpPr>
        <dsp:cNvPr id="0" name=""/>
        <dsp:cNvSpPr/>
      </dsp:nvSpPr>
      <dsp:spPr>
        <a:xfrm>
          <a:off x="2450588" y="792961"/>
          <a:ext cx="1165027" cy="10572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Mejora las capacidades de uso en el aula</a:t>
          </a:r>
          <a:endParaRPr lang="es-ES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02200" y="844573"/>
        <a:ext cx="1061803" cy="9540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689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915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9103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304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1475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9831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04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206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69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68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510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250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97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15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348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50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44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675" y="173421"/>
            <a:ext cx="8084810" cy="668457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005" y="173421"/>
            <a:ext cx="1133475" cy="1328808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24"/>
          <a:stretch>
            <a:fillRect/>
          </a:stretch>
        </p:blipFill>
        <p:spPr bwMode="auto">
          <a:xfrm>
            <a:off x="2531828" y="257069"/>
            <a:ext cx="1539430" cy="12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783724" y="5990925"/>
            <a:ext cx="6541189" cy="64633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s-ES" dirty="0"/>
              <a:t>MONITORA REGIONAL:</a:t>
            </a:r>
          </a:p>
          <a:p>
            <a:pPr algn="r"/>
            <a:r>
              <a:rPr lang="es-ES" dirty="0"/>
              <a:t>MG. SHEILA SIERRALTA PINEDO</a:t>
            </a:r>
          </a:p>
        </p:txBody>
      </p:sp>
    </p:spTree>
    <p:extLst>
      <p:ext uri="{BB962C8B-B14F-4D97-AF65-F5344CB8AC3E}">
        <p14:creationId xmlns:p14="http://schemas.microsoft.com/office/powerpoint/2010/main" val="185447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1954933" y="223666"/>
            <a:ext cx="8756609" cy="652765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8634" y="434678"/>
            <a:ext cx="1133475" cy="132880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24"/>
          <a:stretch>
            <a:fillRect/>
          </a:stretch>
        </p:blipFill>
        <p:spPr bwMode="auto">
          <a:xfrm>
            <a:off x="2220694" y="223667"/>
            <a:ext cx="1545762" cy="110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72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1824305" y="158352"/>
            <a:ext cx="8887238" cy="66250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1548" y="158352"/>
            <a:ext cx="1133475" cy="132880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24"/>
          <a:stretch>
            <a:fillRect/>
          </a:stretch>
        </p:blipFill>
        <p:spPr bwMode="auto">
          <a:xfrm>
            <a:off x="2002980" y="158352"/>
            <a:ext cx="1545762" cy="1169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292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533" y="332523"/>
            <a:ext cx="8604210" cy="641404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5880" y="543792"/>
            <a:ext cx="1133954" cy="132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0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 bwMode="auto">
          <a:xfrm>
            <a:off x="1703512" y="764704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s-ES" dirty="0" smtClean="0">
                <a:latin typeface="Arial" charset="0"/>
                <a:cs typeface="Arial" charset="0"/>
              </a:rPr>
              <a:t>Materiales educativos: Estrategia y metas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5591944" y="1556792"/>
          <a:ext cx="461486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/>
          </p:nvPr>
        </p:nvGraphicFramePr>
        <p:xfrm>
          <a:off x="1919536" y="2780928"/>
          <a:ext cx="3619504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1244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6583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¿Qué se espera lograr y con qué indicadores se mide?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03512" y="1789794"/>
            <a:ext cx="8229600" cy="504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400" b="1" dirty="0"/>
              <a:t>Llegada de materiales: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1703512" y="2293850"/>
            <a:ext cx="4320480" cy="10081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1680929" y="3537857"/>
            <a:ext cx="4320480" cy="1043271"/>
          </a:xfrm>
          <a:prstGeom prst="roundRect">
            <a:avLst/>
          </a:prstGeom>
          <a:solidFill>
            <a:srgbClr val="99CC00"/>
          </a:solidFill>
          <a:ln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 redondeado"/>
          <p:cNvSpPr/>
          <p:nvPr/>
        </p:nvSpPr>
        <p:spPr>
          <a:xfrm>
            <a:off x="1703512" y="4800343"/>
            <a:ext cx="4297897" cy="122094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1703512" y="2293851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/>
              <a:t>OPORTUNA:</a:t>
            </a:r>
          </a:p>
          <a:p>
            <a:pPr algn="ctr"/>
            <a:r>
              <a:rPr lang="es-ES" b="1" dirty="0"/>
              <a:t>Llegada de los materiales antes del 1ero de abril</a:t>
            </a:r>
          </a:p>
          <a:p>
            <a:pPr algn="ctr"/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80930" y="3494179"/>
            <a:ext cx="41270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/>
              <a:t>SUFICIENTE:</a:t>
            </a:r>
          </a:p>
          <a:p>
            <a:pPr algn="ctr"/>
            <a:r>
              <a:rPr lang="es-ES" b="1" dirty="0"/>
              <a:t>Núm. de materiales completos = núm. de estudiantes/aula del grado </a:t>
            </a:r>
          </a:p>
          <a:p>
            <a:pPr algn="ctr"/>
            <a:endParaRPr lang="es-ES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1788197" y="4764053"/>
            <a:ext cx="4105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/>
              <a:t>EN BUEN ESTADO:</a:t>
            </a:r>
          </a:p>
          <a:p>
            <a:pPr algn="ctr"/>
            <a:r>
              <a:rPr lang="es-ES" dirty="0"/>
              <a:t>Material completo, legible, con marcas que pueden ser borradas, limpio, entre otros que permite el uso</a:t>
            </a:r>
            <a:endParaRPr lang="es-ES" b="1" dirty="0"/>
          </a:p>
        </p:txBody>
      </p:sp>
      <p:sp>
        <p:nvSpPr>
          <p:cNvPr id="16" name="15 Flecha derecha"/>
          <p:cNvSpPr/>
          <p:nvPr/>
        </p:nvSpPr>
        <p:spPr>
          <a:xfrm>
            <a:off x="6340455" y="3212599"/>
            <a:ext cx="648072" cy="1693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7327169" y="2734467"/>
            <a:ext cx="2736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/>
              <a:t>Porcentaje de instituciones educativas públicas cuyas aulas recibieron materiales suficientes, en buen estado y de manera oportuna.</a:t>
            </a:r>
          </a:p>
          <a:p>
            <a:endParaRPr lang="es-PY" dirty="0"/>
          </a:p>
          <a:p>
            <a:pPr algn="ctr"/>
            <a:r>
              <a:rPr lang="es-PY" sz="1600" dirty="0"/>
              <a:t>El indicador se evalúa para los diferentes materiales: textos, cuadernos de trabajo, material de aula e IIEE</a:t>
            </a:r>
          </a:p>
        </p:txBody>
      </p:sp>
    </p:spTree>
    <p:extLst>
      <p:ext uri="{BB962C8B-B14F-4D97-AF65-F5344CB8AC3E}">
        <p14:creationId xmlns:p14="http://schemas.microsoft.com/office/powerpoint/2010/main" val="425151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¿Qué se </a:t>
            </a:r>
            <a:r>
              <a:rPr lang="es-ES" dirty="0"/>
              <a:t>espera </a:t>
            </a:r>
            <a:r>
              <a:rPr lang="es-ES" dirty="0" smtClean="0"/>
              <a:t>lograr y </a:t>
            </a:r>
            <a:r>
              <a:rPr lang="es-ES" dirty="0"/>
              <a:t>con qué indicadores se </a:t>
            </a:r>
            <a:r>
              <a:rPr lang="es-ES" dirty="0" smtClean="0"/>
              <a:t>mide?</a:t>
            </a:r>
            <a:endParaRPr lang="es-ES" dirty="0"/>
          </a:p>
        </p:txBody>
      </p:sp>
      <p:pic>
        <p:nvPicPr>
          <p:cNvPr id="21" name="20 Imagen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56241" y="32859"/>
            <a:ext cx="2574925" cy="191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21 Rectángulo redondeado"/>
          <p:cNvSpPr/>
          <p:nvPr/>
        </p:nvSpPr>
        <p:spPr>
          <a:xfrm>
            <a:off x="1688502" y="2600037"/>
            <a:ext cx="4320480" cy="1008112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uadroTexto"/>
          <p:cNvSpPr txBox="1"/>
          <p:nvPr/>
        </p:nvSpPr>
        <p:spPr>
          <a:xfrm>
            <a:off x="1703512" y="285293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/>
              <a:t>USO FRECUENTE DE MATERIALES</a:t>
            </a:r>
            <a:endParaRPr lang="es-ES" b="1" dirty="0"/>
          </a:p>
        </p:txBody>
      </p:sp>
      <p:sp>
        <p:nvSpPr>
          <p:cNvPr id="24" name="23 Rectángulo redondeado"/>
          <p:cNvSpPr/>
          <p:nvPr/>
        </p:nvSpPr>
        <p:spPr>
          <a:xfrm>
            <a:off x="1762843" y="4245912"/>
            <a:ext cx="4297897" cy="1220946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1832750" y="4659234"/>
            <a:ext cx="410057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700" b="1" u="sng" dirty="0"/>
              <a:t>PEDAGÓGICO DE MATERIALES</a:t>
            </a:r>
            <a:endParaRPr lang="es-ES" sz="1700" b="1" dirty="0"/>
          </a:p>
        </p:txBody>
      </p:sp>
      <p:sp>
        <p:nvSpPr>
          <p:cNvPr id="26" name="25 Flecha derecha"/>
          <p:cNvSpPr/>
          <p:nvPr/>
        </p:nvSpPr>
        <p:spPr>
          <a:xfrm>
            <a:off x="6340455" y="2680646"/>
            <a:ext cx="763657" cy="9275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Flecha derecha"/>
          <p:cNvSpPr/>
          <p:nvPr/>
        </p:nvSpPr>
        <p:spPr>
          <a:xfrm>
            <a:off x="6340455" y="4392634"/>
            <a:ext cx="763657" cy="9275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CuadroTexto"/>
          <p:cNvSpPr txBox="1"/>
          <p:nvPr/>
        </p:nvSpPr>
        <p:spPr>
          <a:xfrm>
            <a:off x="7267921" y="2420889"/>
            <a:ext cx="332183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/>
              <a:t>Porcentaje de instituciones educativas públicas en cuyas aulas se usan los materiales educativos </a:t>
            </a:r>
            <a:r>
              <a:rPr lang="es-PY" dirty="0"/>
              <a:t>(</a:t>
            </a:r>
            <a:r>
              <a:rPr lang="es-PY" sz="1600" dirty="0"/>
              <a:t>textos, cuadernos de trabajo, material de aula e IIEE)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7326629" y="4392633"/>
            <a:ext cx="3321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Y" b="1" dirty="0"/>
              <a:t>Porcentaje de docentes que se encuentran en el nivel esperado de uso pedagógico  de los materiales.</a:t>
            </a:r>
            <a:endParaRPr lang="es-PY" sz="1600" dirty="0"/>
          </a:p>
        </p:txBody>
      </p:sp>
      <p:grpSp>
        <p:nvGrpSpPr>
          <p:cNvPr id="33" name="32 Grupo"/>
          <p:cNvGrpSpPr/>
          <p:nvPr/>
        </p:nvGrpSpPr>
        <p:grpSpPr>
          <a:xfrm>
            <a:off x="1792167" y="5805264"/>
            <a:ext cx="6855540" cy="749836"/>
            <a:chOff x="245165" y="3857651"/>
            <a:chExt cx="6855540" cy="749836"/>
          </a:xfrm>
        </p:grpSpPr>
        <p:sp>
          <p:nvSpPr>
            <p:cNvPr id="34" name="33 Rectángulo"/>
            <p:cNvSpPr/>
            <p:nvPr/>
          </p:nvSpPr>
          <p:spPr>
            <a:xfrm>
              <a:off x="285747" y="3857651"/>
              <a:ext cx="4100576" cy="69222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34 Rectángulo"/>
            <p:cNvSpPr/>
            <p:nvPr/>
          </p:nvSpPr>
          <p:spPr>
            <a:xfrm>
              <a:off x="245165" y="3915258"/>
              <a:ext cx="6855540" cy="6922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13792" rIns="113792" bIns="113792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600" b="1" dirty="0">
                  <a:solidFill>
                    <a:srgbClr val="C00000"/>
                  </a:solidFill>
                </a:rPr>
                <a:t>Ambos indicadores se utilizan aunque no están en la matriz de indicadores del PELA</a:t>
              </a:r>
              <a:endParaRPr lang="es-ES" sz="16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6" name="2 Marcador de contenido"/>
          <p:cNvSpPr>
            <a:spLocks noGrp="1"/>
          </p:cNvSpPr>
          <p:nvPr>
            <p:ph idx="1"/>
          </p:nvPr>
        </p:nvSpPr>
        <p:spPr>
          <a:xfrm>
            <a:off x="1752600" y="1905000"/>
            <a:ext cx="8229600" cy="504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400" b="1" dirty="0"/>
              <a:t>Uso de materiales:</a:t>
            </a:r>
          </a:p>
        </p:txBody>
      </p:sp>
    </p:spTree>
    <p:extLst>
      <p:ext uri="{BB962C8B-B14F-4D97-AF65-F5344CB8AC3E}">
        <p14:creationId xmlns:p14="http://schemas.microsoft.com/office/powerpoint/2010/main" val="119208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807037" y="272837"/>
            <a:ext cx="8519377" cy="635080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6747" y="587078"/>
            <a:ext cx="1133475" cy="1328808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24"/>
          <a:stretch>
            <a:fillRect/>
          </a:stretch>
        </p:blipFill>
        <p:spPr bwMode="auto">
          <a:xfrm>
            <a:off x="1807038" y="393953"/>
            <a:ext cx="1545762" cy="106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38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1791273" y="124567"/>
            <a:ext cx="9023872" cy="672688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005" y="173421"/>
            <a:ext cx="1133475" cy="1328808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24"/>
          <a:stretch>
            <a:fillRect/>
          </a:stretch>
        </p:blipFill>
        <p:spPr bwMode="auto">
          <a:xfrm>
            <a:off x="2068295" y="305458"/>
            <a:ext cx="1545762" cy="106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2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1963413" y="348344"/>
            <a:ext cx="8530416" cy="63590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9147" y="587078"/>
            <a:ext cx="1133475" cy="132880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24"/>
          <a:stretch>
            <a:fillRect/>
          </a:stretch>
        </p:blipFill>
        <p:spPr bwMode="auto">
          <a:xfrm>
            <a:off x="2133610" y="348344"/>
            <a:ext cx="1545762" cy="106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047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2107333" y="-1"/>
            <a:ext cx="8966112" cy="66838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3434" y="238736"/>
            <a:ext cx="1133475" cy="132880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24"/>
          <a:stretch>
            <a:fillRect/>
          </a:stretch>
        </p:blipFill>
        <p:spPr bwMode="auto">
          <a:xfrm>
            <a:off x="2351323" y="0"/>
            <a:ext cx="1545762" cy="130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24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1780762" y="158351"/>
            <a:ext cx="8800152" cy="656011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2690" y="369363"/>
            <a:ext cx="1133475" cy="132880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24"/>
          <a:stretch>
            <a:fillRect/>
          </a:stretch>
        </p:blipFill>
        <p:spPr bwMode="auto">
          <a:xfrm>
            <a:off x="1954934" y="158351"/>
            <a:ext cx="1545762" cy="130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6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</TotalTime>
  <Words>267</Words>
  <Application>Microsoft Office PowerPoint</Application>
  <PresentationFormat>Panorámica</PresentationFormat>
  <Paragraphs>28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Espiral</vt:lpstr>
      <vt:lpstr>Presentación de PowerPoint</vt:lpstr>
      <vt:lpstr>Materiales educativos: Estrategia y metas</vt:lpstr>
      <vt:lpstr>¿Qué se espera lograr y con qué indicadores se mide?</vt:lpstr>
      <vt:lpstr>¿Qué se espera lograr y con qué indicadores se mide?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Full name</dc:creator>
  <cp:lastModifiedBy>Full name</cp:lastModifiedBy>
  <cp:revision>11</cp:revision>
  <dcterms:created xsi:type="dcterms:W3CDTF">2014-03-20T02:57:44Z</dcterms:created>
  <dcterms:modified xsi:type="dcterms:W3CDTF">2014-03-20T03:32:27Z</dcterms:modified>
</cp:coreProperties>
</file>